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07"/>
  </p:normalViewPr>
  <p:slideViewPr>
    <p:cSldViewPr snapToGrid="0">
      <p:cViewPr varScale="1">
        <p:scale>
          <a:sx n="106" d="100"/>
          <a:sy n="106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2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1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6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otdb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llpaperflare.com/art-pitbull-avatar-pit-bull-dog-collar-with-spikes-angry-dog-wallpaper-hljlc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goodfreephotos.com/Free-Stock-Photos/view-of-london-after-german-blitz-1940-world-war-ii.jpg.php" TargetMode="External"/><Relationship Id="rId7" Type="http://schemas.openxmlformats.org/officeDocument/2006/relationships/hyperlink" Target="https://ritkanlathatotortenelem.blog.hu/2017/12/03/napi_erdekes_216_en_gard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he.wikipedia.org/wiki/%D7%94%D7%91%D7%9C%D7%99%D7%A5_%D7%A2%D7%9C_%D7%A7%D7%95%D7%91%D7%A0%D7%98%D7%A8%D7%99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mlpp.pressbooks.pub/ushistory2/chapter/world-war-ii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commons.wikimedia.org/wiki/File:Oak_tree,_near_Kersoe_-_geograph.org.uk_-_851570.jpg" TargetMode="External"/><Relationship Id="rId7" Type="http://schemas.openxmlformats.org/officeDocument/2006/relationships/hyperlink" Target="http://www.flickr.com/photos/unconscioustrees/4536755439/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geograph.org.uk/photo/7517162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www.flickr.com/photos/mwf2005/50004412162/in/pool-heartaward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pixabay.com/en/cat-s-paw-hand-cat-human-trust-1375792/" TargetMode="External"/><Relationship Id="rId7" Type="http://schemas.openxmlformats.org/officeDocument/2006/relationships/hyperlink" Target="https://pixabay.com/en/dogs-animals-sunset-friends-2222801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www.rawpixel.com/search/woman" TargetMode="External"/><Relationship Id="rId4" Type="http://schemas.openxmlformats.org/officeDocument/2006/relationships/image" Target="../media/image20.jpg"/><Relationship Id="rId9" Type="http://schemas.openxmlformats.org/officeDocument/2006/relationships/hyperlink" Target="https://warriorgirl3.wordpress.com/2015/05/24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mappingignorance.org/2016/11/09/endorphins-tearjerker-movies/" TargetMode="External"/><Relationship Id="rId7" Type="http://schemas.openxmlformats.org/officeDocument/2006/relationships/hyperlink" Target="https://www.rawpixel.com/search/people%20watching%20tv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www.rawpixel.com/image/1226814/businessman-interview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4.jpg"/><Relationship Id="rId9" Type="http://schemas.openxmlformats.org/officeDocument/2006/relationships/hyperlink" Target="https://thekroliks.typepad.com/the_krolik_family/2008/02/first-preschool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www.wallpaperflare.com/frozen-2013-poster-elsa-iarna-winter-fantasy-girl-snowflakes-wallpaper-qxqvz/download/1366x768" TargetMode="External"/><Relationship Id="rId7" Type="http://schemas.openxmlformats.org/officeDocument/2006/relationships/hyperlink" Target="https://www.flickr.com/photos/77423179@N02/29721606381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hyperlink" Target="https://www.wallpaperflare.com/anger-inside-out-wallpaper-uqqqi/download/2560x1440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8.jpg"/><Relationship Id="rId9" Type="http://schemas.openxmlformats.org/officeDocument/2006/relationships/hyperlink" Target="https://www.wallpaperflare.com/1princessfrog-and-animation-disney-family-fantasy-musical-wallpaper-sets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stinaflashforward.blogspot.com/2017/02/doctor-who-sara-chris-chibnall-trovar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lostpedia.wikia.com/wiki/Fionnula_Flanaga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tnstock.deviantart.com/art/Owl-Stock-10-Barn-Owl-28496372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7773" TargetMode="External"/><Relationship Id="rId2" Type="http://schemas.openxmlformats.org/officeDocument/2006/relationships/image" Target="../media/image6.jpg!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ookedsmileweb.blogspot.com/2011/05/saoirse-ronan-joins-stephenie-meye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917372-01C3-273F-54A5-14BB001E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019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57222-886C-CD7E-78CE-CE144E25A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oor Richard" panose="02080502050505020702" pitchFamily="18" charset="77"/>
              </a:rPr>
              <a:t>CYD &amp; JULIE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1DFE5-AD85-5588-8871-4E7337034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Poor Richard" panose="02080502050505020702" pitchFamily="18" charset="77"/>
              </a:rPr>
              <a:t>By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latin typeface="Poor Richard" panose="02080502050505020702" pitchFamily="18" charset="77"/>
              </a:rPr>
              <a:t>Bridget Gibson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3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48B99-5FAB-F569-1CD6-72AE5C05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latin typeface="Poor Richard" panose="02080502050505020702" pitchFamily="18" charset="77"/>
              </a:rPr>
              <a:t>Old Man </a:t>
            </a:r>
            <a:r>
              <a:rPr lang="en-US" sz="7200" dirty="0" err="1">
                <a:latin typeface="Poor Richard" panose="02080502050505020702" pitchFamily="18" charset="77"/>
              </a:rPr>
              <a:t>Wetherby</a:t>
            </a:r>
            <a:r>
              <a:rPr lang="en-US" sz="7200" dirty="0">
                <a:latin typeface="Poor Richard" panose="02080502050505020702" pitchFamily="18" charset="77"/>
              </a:rPr>
              <a:t> &amp; Dog</a:t>
            </a:r>
          </a:p>
        </p:txBody>
      </p:sp>
      <p:sp>
        <p:nvSpPr>
          <p:cNvPr id="16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9BAF89-46EB-C95F-D077-8C09136F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Duncan </a:t>
            </a:r>
            <a:r>
              <a:rPr lang="en-US" dirty="0" err="1">
                <a:latin typeface="Poor Richard" panose="02080502050505020702" pitchFamily="18" charset="77"/>
              </a:rPr>
              <a:t>Wetherby</a:t>
            </a:r>
            <a:r>
              <a:rPr lang="en-US" dirty="0">
                <a:latin typeface="Poor Richard" panose="02080502050505020702" pitchFamily="18" charset="77"/>
              </a:rPr>
              <a:t> doesn’t like you. Don’t take it personally, he doesn’t like anyone. But he really HATES </a:t>
            </a:r>
            <a:r>
              <a:rPr lang="en-US" dirty="0" err="1">
                <a:latin typeface="Poor Richard" panose="02080502050505020702" pitchFamily="18" charset="77"/>
              </a:rPr>
              <a:t>Owleanor</a:t>
            </a:r>
            <a:r>
              <a:rPr lang="en-US" dirty="0">
                <a:latin typeface="Poor Richard" panose="02080502050505020702" pitchFamily="18" charset="77"/>
              </a:rPr>
              <a:t>. He wants that owl dead, stuffed and on his mantle. And he’ll hunt her as far as it takes to make that happen.</a:t>
            </a: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Dog hates Fox. Dog hates Owl. Dog will have his revenge. </a:t>
            </a:r>
          </a:p>
        </p:txBody>
      </p:sp>
      <p:pic>
        <p:nvPicPr>
          <p:cNvPr id="5" name="Content Placeholder 4" descr="A close up of a person with a beard&#10;&#10;Description automatically generated">
            <a:extLst>
              <a:ext uri="{FF2B5EF4-FFF2-40B4-BE49-F238E27FC236}">
                <a16:creationId xmlns:a16="http://schemas.microsoft.com/office/drawing/2014/main" id="{E32EA0D5-EE1B-9494-96FA-087780B1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2048" y="0"/>
            <a:ext cx="2911000" cy="4192282"/>
          </a:xfrm>
          <a:prstGeom prst="rect">
            <a:avLst/>
          </a:prstGeom>
        </p:spPr>
      </p:pic>
      <p:pic>
        <p:nvPicPr>
          <p:cNvPr id="7" name="Picture 6" descr="A dog with snow falling on its face&#10;&#10;Description automatically generated">
            <a:extLst>
              <a:ext uri="{FF2B5EF4-FFF2-40B4-BE49-F238E27FC236}">
                <a16:creationId xmlns:a16="http://schemas.microsoft.com/office/drawing/2014/main" id="{9A3A1844-5322-6551-5CDD-6451212D2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7340" y="4247147"/>
            <a:ext cx="4080176" cy="22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F7A9B-47CE-97B7-EED1-136FD0C9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307848"/>
            <a:ext cx="3924375" cy="1764453"/>
          </a:xfrm>
        </p:spPr>
        <p:txBody>
          <a:bodyPr anchor="b">
            <a:noAutofit/>
          </a:bodyPr>
          <a:lstStyle/>
          <a:p>
            <a:r>
              <a:rPr lang="en-US" sz="4000" dirty="0">
                <a:latin typeface="Poor Richard" panose="02080502050505020702" pitchFamily="18" charset="77"/>
              </a:rPr>
              <a:t>LONDON DURING THE BLITZ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BAA8A3A-4D91-438E-2415-5E3728FE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90" y="2706624"/>
            <a:ext cx="3928092" cy="33863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Poor Richard" panose="02080502050505020702" pitchFamily="18" charset="77"/>
              </a:rPr>
              <a:t>8 months 5 days of bombing by Germany (September 7, 1940 – May 11, 1941)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43,000 killed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Up to 139,000 injured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2 million homes damaged or destroyed, 60% in London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1 in 6 Londoners was homeless at some point during the Blitz</a:t>
            </a:r>
          </a:p>
        </p:txBody>
      </p:sp>
      <p:pic>
        <p:nvPicPr>
          <p:cNvPr id="5" name="Content Placeholder 4" descr="A person standing on a roof of a destroyed city&#10;&#10;Description automatically generated">
            <a:extLst>
              <a:ext uri="{FF2B5EF4-FFF2-40B4-BE49-F238E27FC236}">
                <a16:creationId xmlns:a16="http://schemas.microsoft.com/office/drawing/2014/main" id="{F576C84A-5BD9-5039-EAD7-64E1FE506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45" r="20789" b="1"/>
          <a:stretch/>
        </p:blipFill>
        <p:spPr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10" name="Picture 9" descr="A ruined building with many rubble&#10;&#10;Description automatically generated">
            <a:extLst>
              <a:ext uri="{FF2B5EF4-FFF2-40B4-BE49-F238E27FC236}">
                <a16:creationId xmlns:a16="http://schemas.microsoft.com/office/drawing/2014/main" id="{5B1A9AA1-D1C4-8834-4199-7981FDE42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000" r="988" b="-2"/>
          <a:stretch/>
        </p:blipFill>
        <p:spPr>
          <a:xfrm>
            <a:off x="5021992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</p:pic>
      <p:pic>
        <p:nvPicPr>
          <p:cNvPr id="13" name="Picture 12" descr="A building being demolished&#10;&#10;Description automatically generated">
            <a:extLst>
              <a:ext uri="{FF2B5EF4-FFF2-40B4-BE49-F238E27FC236}">
                <a16:creationId xmlns:a16="http://schemas.microsoft.com/office/drawing/2014/main" id="{B62C071A-445D-3CEE-B776-30D1E07FE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603" r="13874" b="1"/>
          <a:stretch/>
        </p:blipFill>
        <p:spPr>
          <a:xfrm>
            <a:off x="8263903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</p:pic>
      <p:pic>
        <p:nvPicPr>
          <p:cNvPr id="7" name="Picture 6" descr="A group of people in a tunnel&#10;&#10;Description automatically generated">
            <a:extLst>
              <a:ext uri="{FF2B5EF4-FFF2-40B4-BE49-F238E27FC236}">
                <a16:creationId xmlns:a16="http://schemas.microsoft.com/office/drawing/2014/main" id="{8314DEA9-EC56-0DD7-E611-76DF8A530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-4" b="6594"/>
          <a:stretch/>
        </p:blipFill>
        <p:spPr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306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9F5F-3130-B48E-E8EF-1574993F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3924375" cy="164253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Poor Richard" panose="02080502050505020702" pitchFamily="18" charset="77"/>
              </a:rPr>
              <a:t>ENGLISH COUNTRYSIDE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D56F"/>
          </a:solidFill>
          <a:ln w="38100" cap="rnd">
            <a:solidFill>
              <a:srgbClr val="D1D56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B91B238-DFD8-4A5B-623E-ECC88CAC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90" y="2741264"/>
            <a:ext cx="3928092" cy="3386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Poor Richard" panose="02080502050505020702" pitchFamily="18" charset="77"/>
              </a:rPr>
              <a:t>For a cat whose whole world consists of a flat in London and a bustling hospital, the English countryside might has well be the jungles of the Amazon. With expansive fields, meandering rivers, thickets, massive trees, Farmers with shotguns, angry dogs and furry &amp; feathered creatures never seen before, the English countryside holds dangers and blessings </a:t>
            </a:r>
            <a:r>
              <a:rPr lang="en-US" sz="2400" dirty="0" err="1">
                <a:latin typeface="Poor Richard" panose="02080502050505020702" pitchFamily="18" charset="77"/>
              </a:rPr>
              <a:t>Cyd</a:t>
            </a:r>
            <a:r>
              <a:rPr lang="en-US" sz="2400" dirty="0">
                <a:latin typeface="Poor Richard" panose="02080502050505020702" pitchFamily="18" charset="77"/>
              </a:rPr>
              <a:t> never experienced. </a:t>
            </a:r>
          </a:p>
        </p:txBody>
      </p:sp>
      <p:pic>
        <p:nvPicPr>
          <p:cNvPr id="14" name="Picture 13" descr="A tree in a field&#10;&#10;Description automatically generated">
            <a:extLst>
              <a:ext uri="{FF2B5EF4-FFF2-40B4-BE49-F238E27FC236}">
                <a16:creationId xmlns:a16="http://schemas.microsoft.com/office/drawing/2014/main" id="{66A78C65-566C-12AC-DAA0-98AD0726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90" r="12785" b="-2"/>
          <a:stretch/>
        </p:blipFill>
        <p:spPr>
          <a:xfrm>
            <a:off x="5376647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11" name="Picture 10" descr="A tree with a broken trunk&#10;&#10;Description automatically generated">
            <a:extLst>
              <a:ext uri="{FF2B5EF4-FFF2-40B4-BE49-F238E27FC236}">
                <a16:creationId xmlns:a16="http://schemas.microsoft.com/office/drawing/2014/main" id="{78C2D9C5-6A24-A9A0-AB6E-F2500BE3D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63" r="-2" b="-2"/>
          <a:stretch/>
        </p:blipFill>
        <p:spPr>
          <a:xfrm>
            <a:off x="8344950" y="453324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8" name="Picture 7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8C94C2A0-A55A-6C76-F9DB-70AF3A9F7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6694" r="11518" b="3"/>
          <a:stretch/>
        </p:blipFill>
        <p:spPr>
          <a:xfrm>
            <a:off x="5372095" y="322093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5" name="Content Placeholder 4" descr="A green landscape with trees and clouds&#10;&#10;Description automatically generated">
            <a:extLst>
              <a:ext uri="{FF2B5EF4-FFF2-40B4-BE49-F238E27FC236}">
                <a16:creationId xmlns:a16="http://schemas.microsoft.com/office/drawing/2014/main" id="{004357B7-1501-ADB1-DD75-0EA92B659D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5929" r="-2" b="-2"/>
          <a:stretch/>
        </p:blipFill>
        <p:spPr>
          <a:xfrm>
            <a:off x="8350555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868C6-AA25-E4C3-C764-5466C8B97699}"/>
              </a:ext>
            </a:extLst>
          </p:cNvPr>
          <p:cNvSpPr txBox="1"/>
          <p:nvPr/>
        </p:nvSpPr>
        <p:spPr>
          <a:xfrm>
            <a:off x="10843554" y="6870700"/>
            <a:ext cx="13484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www.flickr.com/photos/mwf2005/50004412162/in/pool-heartawar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1E8E7-711B-218A-ED33-4B19A896B663}"/>
              </a:ext>
            </a:extLst>
          </p:cNvPr>
          <p:cNvSpPr txBox="1"/>
          <p:nvPr/>
        </p:nvSpPr>
        <p:spPr>
          <a:xfrm>
            <a:off x="9302872" y="6870700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www.flickr.com/photos/unconscioustrees/453675543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E492F-9D6A-614C-3AE1-1D131584FEFB}"/>
              </a:ext>
            </a:extLst>
          </p:cNvPr>
          <p:cNvSpPr txBox="1"/>
          <p:nvPr/>
        </p:nvSpPr>
        <p:spPr>
          <a:xfrm>
            <a:off x="7856767" y="6870700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geograph.org.uk/photo/75171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97EFB-88E4-8E6B-7FB1-C796D6275BB6}"/>
              </a:ext>
            </a:extLst>
          </p:cNvPr>
          <p:cNvSpPr txBox="1"/>
          <p:nvPr/>
        </p:nvSpPr>
        <p:spPr>
          <a:xfrm>
            <a:off x="6410662" y="6870700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Oak_tree,_near_Kersoe_-_geograph.org.uk_-_851570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0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471A1-1919-785B-3FA1-C529FF43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3924375" cy="1642533"/>
          </a:xfrm>
        </p:spPr>
        <p:txBody>
          <a:bodyPr anchor="b">
            <a:normAutofit/>
          </a:bodyPr>
          <a:lstStyle/>
          <a:p>
            <a:r>
              <a:rPr lang="en-US" sz="5600" dirty="0">
                <a:latin typeface="Poor Richard" panose="02080502050505020702" pitchFamily="18" charset="77"/>
              </a:rPr>
              <a:t>THEMES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D604D"/>
          </a:solidFill>
          <a:ln w="38100" cap="rnd">
            <a:solidFill>
              <a:srgbClr val="AD60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D432B1-8D23-42BB-1A88-838F3E53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90" y="2741264"/>
            <a:ext cx="3928092" cy="33863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Poor Richard" panose="02080502050505020702" pitchFamily="18" charset="77"/>
              </a:rPr>
              <a:t>The value and depth of love in relationships between animals and people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Friendships between animals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Friendships between people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Resilience in time of war and chaos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Intergenerational friendships</a:t>
            </a:r>
          </a:p>
        </p:txBody>
      </p:sp>
      <p:pic>
        <p:nvPicPr>
          <p:cNvPr id="5" name="Content Placeholder 4" descr="A cat paw on a person's hand&#10;&#10;Description automatically generated">
            <a:extLst>
              <a:ext uri="{FF2B5EF4-FFF2-40B4-BE49-F238E27FC236}">
                <a16:creationId xmlns:a16="http://schemas.microsoft.com/office/drawing/2014/main" id="{0CF51B84-73A5-A3D6-6E88-7333384D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47" r="-4" b="15495"/>
          <a:stretch/>
        </p:blipFill>
        <p:spPr>
          <a:xfrm>
            <a:off x="5376647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9" name="Picture 8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DA932205-67AC-12C7-5F32-E837041D2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496" r="19721" b="-3"/>
          <a:stretch/>
        </p:blipFill>
        <p:spPr>
          <a:xfrm>
            <a:off x="8344950" y="453324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1" name="Picture 10" descr="Silhouette of dogs sitting on a rock&#10;&#10;Description automatically generated">
            <a:extLst>
              <a:ext uri="{FF2B5EF4-FFF2-40B4-BE49-F238E27FC236}">
                <a16:creationId xmlns:a16="http://schemas.microsoft.com/office/drawing/2014/main" id="{68608D83-C33A-D03F-DB05-FFB1D7487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490" r="15722" b="3"/>
          <a:stretch/>
        </p:blipFill>
        <p:spPr>
          <a:xfrm>
            <a:off x="5371394" y="3215683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7" name="Picture 6" descr="A person sitting on a pile of rubble drinking from a cup&#10;&#10;Description automatically generated">
            <a:extLst>
              <a:ext uri="{FF2B5EF4-FFF2-40B4-BE49-F238E27FC236}">
                <a16:creationId xmlns:a16="http://schemas.microsoft.com/office/drawing/2014/main" id="{035ED6B1-777B-5A47-4FD9-23FDCAEC90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4698" r="2" b="2"/>
          <a:stretch/>
        </p:blipFill>
        <p:spPr>
          <a:xfrm>
            <a:off x="8350555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19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86968-145B-3391-AAF5-E2E3E0D3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600" dirty="0">
                <a:latin typeface="Poor Richard" panose="02080502050505020702" pitchFamily="18" charset="77"/>
              </a:rPr>
              <a:t>AUDIENCE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3" y="2634908"/>
            <a:ext cx="3772532" cy="27432"/>
          </a:xfrm>
          <a:custGeom>
            <a:avLst/>
            <a:gdLst>
              <a:gd name="connsiteX0" fmla="*/ 0 w 3772532"/>
              <a:gd name="connsiteY0" fmla="*/ 0 h 27432"/>
              <a:gd name="connsiteX1" fmla="*/ 704206 w 3772532"/>
              <a:gd name="connsiteY1" fmla="*/ 0 h 27432"/>
              <a:gd name="connsiteX2" fmla="*/ 1370687 w 3772532"/>
              <a:gd name="connsiteY2" fmla="*/ 0 h 27432"/>
              <a:gd name="connsiteX3" fmla="*/ 2037167 w 3772532"/>
              <a:gd name="connsiteY3" fmla="*/ 0 h 27432"/>
              <a:gd name="connsiteX4" fmla="*/ 2552747 w 3772532"/>
              <a:gd name="connsiteY4" fmla="*/ 0 h 27432"/>
              <a:gd name="connsiteX5" fmla="*/ 3106051 w 3772532"/>
              <a:gd name="connsiteY5" fmla="*/ 0 h 27432"/>
              <a:gd name="connsiteX6" fmla="*/ 3772532 w 3772532"/>
              <a:gd name="connsiteY6" fmla="*/ 0 h 27432"/>
              <a:gd name="connsiteX7" fmla="*/ 3772532 w 3772532"/>
              <a:gd name="connsiteY7" fmla="*/ 27432 h 27432"/>
              <a:gd name="connsiteX8" fmla="*/ 3143777 w 3772532"/>
              <a:gd name="connsiteY8" fmla="*/ 27432 h 27432"/>
              <a:gd name="connsiteX9" fmla="*/ 2628197 w 3772532"/>
              <a:gd name="connsiteY9" fmla="*/ 27432 h 27432"/>
              <a:gd name="connsiteX10" fmla="*/ 2112618 w 3772532"/>
              <a:gd name="connsiteY10" fmla="*/ 27432 h 27432"/>
              <a:gd name="connsiteX11" fmla="*/ 1446137 w 3772532"/>
              <a:gd name="connsiteY11" fmla="*/ 27432 h 27432"/>
              <a:gd name="connsiteX12" fmla="*/ 892833 w 3772532"/>
              <a:gd name="connsiteY12" fmla="*/ 27432 h 27432"/>
              <a:gd name="connsiteX13" fmla="*/ 0 w 3772532"/>
              <a:gd name="connsiteY13" fmla="*/ 27432 h 27432"/>
              <a:gd name="connsiteX14" fmla="*/ 0 w 3772532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2532" h="27432" fill="none" extrusionOk="0">
                <a:moveTo>
                  <a:pt x="0" y="0"/>
                </a:moveTo>
                <a:cubicBezTo>
                  <a:pt x="244720" y="-3658"/>
                  <a:pt x="354662" y="-9412"/>
                  <a:pt x="704206" y="0"/>
                </a:cubicBezTo>
                <a:cubicBezTo>
                  <a:pt x="1053750" y="9412"/>
                  <a:pt x="1098475" y="-322"/>
                  <a:pt x="1370687" y="0"/>
                </a:cubicBezTo>
                <a:cubicBezTo>
                  <a:pt x="1642899" y="322"/>
                  <a:pt x="1719797" y="-23304"/>
                  <a:pt x="2037167" y="0"/>
                </a:cubicBezTo>
                <a:cubicBezTo>
                  <a:pt x="2354537" y="23304"/>
                  <a:pt x="2327380" y="-17312"/>
                  <a:pt x="2552747" y="0"/>
                </a:cubicBezTo>
                <a:cubicBezTo>
                  <a:pt x="2778114" y="17312"/>
                  <a:pt x="2963395" y="16906"/>
                  <a:pt x="3106051" y="0"/>
                </a:cubicBezTo>
                <a:cubicBezTo>
                  <a:pt x="3248707" y="-16906"/>
                  <a:pt x="3607729" y="-1190"/>
                  <a:pt x="3772532" y="0"/>
                </a:cubicBezTo>
                <a:cubicBezTo>
                  <a:pt x="3771575" y="8431"/>
                  <a:pt x="3772183" y="14612"/>
                  <a:pt x="3772532" y="27432"/>
                </a:cubicBezTo>
                <a:cubicBezTo>
                  <a:pt x="3590140" y="16334"/>
                  <a:pt x="3310324" y="674"/>
                  <a:pt x="3143777" y="27432"/>
                </a:cubicBezTo>
                <a:cubicBezTo>
                  <a:pt x="2977231" y="54190"/>
                  <a:pt x="2760348" y="26592"/>
                  <a:pt x="2628197" y="27432"/>
                </a:cubicBezTo>
                <a:cubicBezTo>
                  <a:pt x="2496046" y="28272"/>
                  <a:pt x="2363991" y="25547"/>
                  <a:pt x="2112618" y="27432"/>
                </a:cubicBezTo>
                <a:cubicBezTo>
                  <a:pt x="1861245" y="29317"/>
                  <a:pt x="1763019" y="1242"/>
                  <a:pt x="1446137" y="27432"/>
                </a:cubicBezTo>
                <a:cubicBezTo>
                  <a:pt x="1129255" y="53622"/>
                  <a:pt x="1116896" y="2843"/>
                  <a:pt x="892833" y="27432"/>
                </a:cubicBezTo>
                <a:cubicBezTo>
                  <a:pt x="668770" y="52021"/>
                  <a:pt x="337811" y="-911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2532" h="27432" stroke="0" extrusionOk="0">
                <a:moveTo>
                  <a:pt x="0" y="0"/>
                </a:moveTo>
                <a:cubicBezTo>
                  <a:pt x="136381" y="23473"/>
                  <a:pt x="333157" y="-1611"/>
                  <a:pt x="591030" y="0"/>
                </a:cubicBezTo>
                <a:cubicBezTo>
                  <a:pt x="848903" y="1611"/>
                  <a:pt x="874121" y="-21763"/>
                  <a:pt x="1106609" y="0"/>
                </a:cubicBezTo>
                <a:cubicBezTo>
                  <a:pt x="1339097" y="21763"/>
                  <a:pt x="1575126" y="18505"/>
                  <a:pt x="1810815" y="0"/>
                </a:cubicBezTo>
                <a:cubicBezTo>
                  <a:pt x="2046504" y="-18505"/>
                  <a:pt x="2110261" y="21722"/>
                  <a:pt x="2401845" y="0"/>
                </a:cubicBezTo>
                <a:cubicBezTo>
                  <a:pt x="2693429" y="-21722"/>
                  <a:pt x="2769280" y="8922"/>
                  <a:pt x="2992875" y="0"/>
                </a:cubicBezTo>
                <a:cubicBezTo>
                  <a:pt x="3216470" y="-8922"/>
                  <a:pt x="3395186" y="-17861"/>
                  <a:pt x="3772532" y="0"/>
                </a:cubicBezTo>
                <a:cubicBezTo>
                  <a:pt x="3771177" y="9524"/>
                  <a:pt x="3771330" y="13975"/>
                  <a:pt x="3772532" y="27432"/>
                </a:cubicBezTo>
                <a:cubicBezTo>
                  <a:pt x="3635941" y="57411"/>
                  <a:pt x="3310352" y="7993"/>
                  <a:pt x="3143777" y="27432"/>
                </a:cubicBezTo>
                <a:cubicBezTo>
                  <a:pt x="2977203" y="46871"/>
                  <a:pt x="2807596" y="3382"/>
                  <a:pt x="2628197" y="27432"/>
                </a:cubicBezTo>
                <a:cubicBezTo>
                  <a:pt x="2448798" y="51482"/>
                  <a:pt x="2302918" y="50688"/>
                  <a:pt x="1999442" y="27432"/>
                </a:cubicBezTo>
                <a:cubicBezTo>
                  <a:pt x="1695966" y="4176"/>
                  <a:pt x="1623081" y="31473"/>
                  <a:pt x="1370687" y="27432"/>
                </a:cubicBezTo>
                <a:cubicBezTo>
                  <a:pt x="1118294" y="23391"/>
                  <a:pt x="932834" y="17695"/>
                  <a:pt x="779657" y="27432"/>
                </a:cubicBezTo>
                <a:cubicBezTo>
                  <a:pt x="626480" y="37170"/>
                  <a:pt x="206972" y="-1135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7BA17"/>
          </a:solidFill>
          <a:ln w="38100" cap="rnd">
            <a:solidFill>
              <a:srgbClr val="B7B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4F153E0-5E24-9F61-974E-9F952381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Poor Richard" panose="02080502050505020702" pitchFamily="18" charset="77"/>
              </a:rPr>
              <a:t>Who wouldn’t love </a:t>
            </a:r>
            <a:r>
              <a:rPr lang="en-US" sz="2400" dirty="0" err="1">
                <a:latin typeface="Poor Richard" panose="02080502050505020702" pitchFamily="18" charset="77"/>
              </a:rPr>
              <a:t>Cyd</a:t>
            </a:r>
            <a:r>
              <a:rPr lang="en-US" sz="2400" dirty="0">
                <a:latin typeface="Poor Richard" panose="02080502050505020702" pitchFamily="18" charset="77"/>
              </a:rPr>
              <a:t> &amp; Julie? This story appeals to anyone whose loved/loves a </a:t>
            </a:r>
            <a:r>
              <a:rPr lang="en-US" sz="2400" dirty="0" err="1">
                <a:latin typeface="Poor Richard" panose="02080502050505020702" pitchFamily="18" charset="77"/>
              </a:rPr>
              <a:t>furbaby</a:t>
            </a:r>
            <a:r>
              <a:rPr lang="en-US" sz="2400" dirty="0">
                <a:latin typeface="Poor Richard" panose="02080502050505020702" pitchFamily="18" charset="77"/>
              </a:rPr>
              <a:t>, anyone whose had a great friendship that persevered during tough times and anyone whose seen unlikely friendships happen between animals! </a:t>
            </a:r>
          </a:p>
          <a:p>
            <a:pPr marL="0" indent="0">
              <a:buNone/>
            </a:pPr>
            <a:endParaRPr lang="en-US" sz="2400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sz="2400" dirty="0" err="1">
                <a:latin typeface="Poor Richard" panose="02080502050505020702" pitchFamily="18" charset="77"/>
              </a:rPr>
              <a:t>Cyd</a:t>
            </a:r>
            <a:r>
              <a:rPr lang="en-US" sz="2400" dirty="0">
                <a:latin typeface="Poor Richard" panose="02080502050505020702" pitchFamily="18" charset="77"/>
              </a:rPr>
              <a:t> &amp; Julie has mass appeal across </a:t>
            </a:r>
            <a:r>
              <a:rPr lang="en-US" sz="2400" u="sng" dirty="0">
                <a:latin typeface="Poor Richard" panose="02080502050505020702" pitchFamily="18" charset="77"/>
              </a:rPr>
              <a:t>all</a:t>
            </a:r>
            <a:r>
              <a:rPr lang="en-US" sz="2400" dirty="0">
                <a:latin typeface="Poor Richard" panose="02080502050505020702" pitchFamily="18" charset="77"/>
              </a:rPr>
              <a:t> demographics!</a:t>
            </a:r>
          </a:p>
        </p:txBody>
      </p:sp>
      <p:pic>
        <p:nvPicPr>
          <p:cNvPr id="13" name="Picture 12" descr="A group of people crying in a theater&#10;&#10;Description automatically generated">
            <a:extLst>
              <a:ext uri="{FF2B5EF4-FFF2-40B4-BE49-F238E27FC236}">
                <a16:creationId xmlns:a16="http://schemas.microsoft.com/office/drawing/2014/main" id="{F19F7B12-96A2-1DB9-D508-3D822ADB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46272" y="4335018"/>
            <a:ext cx="3588848" cy="2386584"/>
          </a:xfrm>
          <a:prstGeom prst="rect">
            <a:avLst/>
          </a:prstGeom>
        </p:spPr>
      </p:pic>
      <p:pic>
        <p:nvPicPr>
          <p:cNvPr id="10" name="Content Placeholder 9" descr="A family sitting on a couch watching tv&#10;&#10;Description automatically generated">
            <a:extLst>
              <a:ext uri="{FF2B5EF4-FFF2-40B4-BE49-F238E27FC236}">
                <a16:creationId xmlns:a16="http://schemas.microsoft.com/office/drawing/2014/main" id="{B7E67EDA-965D-6C96-5877-D0572B356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2624" y="594760"/>
            <a:ext cx="3099816" cy="2596095"/>
          </a:xfrm>
          <a:prstGeom prst="rect">
            <a:avLst/>
          </a:prstGeom>
        </p:spPr>
      </p:pic>
      <p:pic>
        <p:nvPicPr>
          <p:cNvPr id="8" name="Picture 7" descr="A group of people sitting on a couch watching tv&#10;&#10;Description automatically generated">
            <a:extLst>
              <a:ext uri="{FF2B5EF4-FFF2-40B4-BE49-F238E27FC236}">
                <a16:creationId xmlns:a16="http://schemas.microsoft.com/office/drawing/2014/main" id="{F2AF908C-154E-CFD0-9D2A-8A027DBA9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2624" y="4335018"/>
            <a:ext cx="3099816" cy="2069127"/>
          </a:xfrm>
          <a:prstGeom prst="rect">
            <a:avLst/>
          </a:prstGeom>
        </p:spPr>
      </p:pic>
      <p:pic>
        <p:nvPicPr>
          <p:cNvPr id="5" name="Content Placeholder 4" descr="A group of children sitting in a theater&#10;&#10;Description automatically generated">
            <a:extLst>
              <a:ext uri="{FF2B5EF4-FFF2-40B4-BE49-F238E27FC236}">
                <a16:creationId xmlns:a16="http://schemas.microsoft.com/office/drawing/2014/main" id="{70A128D9-B83E-85AF-E27A-A5486D4A9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47888" y="738378"/>
            <a:ext cx="3785616" cy="263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5424B-7EAC-5F41-58AE-BB733E50C5BF}"/>
              </a:ext>
            </a:extLst>
          </p:cNvPr>
          <p:cNvSpPr txBox="1"/>
          <p:nvPr/>
        </p:nvSpPr>
        <p:spPr>
          <a:xfrm>
            <a:off x="10505522" y="337753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thekroliks.typepad.com/the_krolik_family/2008/02/first-preschoo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B9516-8987-D96E-084C-B7216CAA77B3}"/>
              </a:ext>
            </a:extLst>
          </p:cNvPr>
          <p:cNvSpPr txBox="1"/>
          <p:nvPr/>
        </p:nvSpPr>
        <p:spPr>
          <a:xfrm>
            <a:off x="10407138" y="6521547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appingignorance.org/2016/11/09/endorphins-tearjerker-mov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CB11F-8510-EB75-9A74-431BCCC1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3924375" cy="1642533"/>
          </a:xfrm>
        </p:spPr>
        <p:txBody>
          <a:bodyPr anchor="b">
            <a:normAutofit fontScale="90000"/>
          </a:bodyPr>
          <a:lstStyle/>
          <a:p>
            <a:r>
              <a:rPr lang="en-US" sz="5600" dirty="0">
                <a:latin typeface="Poor Richard" panose="02080502050505020702" pitchFamily="18" charset="77"/>
              </a:rPr>
              <a:t>Market Potential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8A5D8"/>
          </a:solidFill>
          <a:ln w="38100" cap="rnd">
            <a:solidFill>
              <a:srgbClr val="78A5D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83C8E6-CF9F-1864-726A-3308508F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06624"/>
            <a:ext cx="4026731" cy="33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Poor Richard" panose="02080502050505020702" pitchFamily="18" charset="77"/>
              </a:rPr>
              <a:t>Animated films with female lead: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Frozen: $1.3 billion, Frozen 2: $1.45 billion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Moana: $643 million, Moana 2: $900 million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Inside Out: $859 million, Inside Out 2: $1.7 billion</a:t>
            </a:r>
          </a:p>
          <a:p>
            <a:r>
              <a:rPr lang="en-US" sz="2400" dirty="0">
                <a:latin typeface="Poor Richard" panose="02080502050505020702" pitchFamily="18" charset="77"/>
              </a:rPr>
              <a:t>Brave: $538 million</a:t>
            </a:r>
          </a:p>
        </p:txBody>
      </p:sp>
      <p:pic>
        <p:nvPicPr>
          <p:cNvPr id="5" name="Content Placeholder 4" descr="A cartoon of a person&#10;&#10;Description automatically generated">
            <a:extLst>
              <a:ext uri="{FF2B5EF4-FFF2-40B4-BE49-F238E27FC236}">
                <a16:creationId xmlns:a16="http://schemas.microsoft.com/office/drawing/2014/main" id="{82F35AAC-7FB6-467B-4C70-BA63B4DA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11" r="20158" b="-3"/>
          <a:stretch/>
        </p:blipFill>
        <p:spPr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12" name="Picture 11" descr="A cartoon character with blue hair&#10;&#10;Description automatically generated">
            <a:extLst>
              <a:ext uri="{FF2B5EF4-FFF2-40B4-BE49-F238E27FC236}">
                <a16:creationId xmlns:a16="http://schemas.microsoft.com/office/drawing/2014/main" id="{FD6E1E35-4DE5-4655-D2FD-C74562949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507" r="4603" b="2"/>
          <a:stretch/>
        </p:blipFill>
        <p:spPr>
          <a:xfrm>
            <a:off x="5021992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</p:pic>
      <p:pic>
        <p:nvPicPr>
          <p:cNvPr id="7" name="Picture 6" descr="A cartoon of a person standing on a beach&#10;&#10;Description automatically generated">
            <a:extLst>
              <a:ext uri="{FF2B5EF4-FFF2-40B4-BE49-F238E27FC236}">
                <a16:creationId xmlns:a16="http://schemas.microsoft.com/office/drawing/2014/main" id="{83A47950-D711-F002-7FDB-D2A5418A0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592" r="45592" b="1"/>
          <a:stretch/>
        </p:blipFill>
        <p:spPr>
          <a:xfrm>
            <a:off x="8263903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</p:pic>
      <p:pic>
        <p:nvPicPr>
          <p:cNvPr id="10" name="Picture 9" descr="A cartoon character holding a bow and arrow&#10;&#10;Description automatically generated">
            <a:extLst>
              <a:ext uri="{FF2B5EF4-FFF2-40B4-BE49-F238E27FC236}">
                <a16:creationId xmlns:a16="http://schemas.microsoft.com/office/drawing/2014/main" id="{FC93E407-BAA8-CB08-E5BA-2F81EF74C0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736" r="24988" b="3"/>
          <a:stretch/>
        </p:blipFill>
        <p:spPr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74CEC-9AAA-BB08-3E17-9899F33650FF}"/>
              </a:ext>
            </a:extLst>
          </p:cNvPr>
          <p:cNvSpPr txBox="1"/>
          <p:nvPr/>
        </p:nvSpPr>
        <p:spPr>
          <a:xfrm>
            <a:off x="10843554" y="6657945"/>
            <a:ext cx="13484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ww.flickr.com/photos/77423179@N02/297216063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1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F87DC-9A44-5884-11AC-B0D18867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Poor Richard" panose="02080502050505020702" pitchFamily="18" charset="77"/>
              </a:rPr>
              <a:t>MERCHANDISING POTENTIAL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28C3A"/>
          </a:solidFill>
          <a:ln w="38100" cap="rnd">
            <a:solidFill>
              <a:srgbClr val="C28C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A1BE972-BF06-EBEF-02FB-146B2D6C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Retail merchandise revenue from animated films:</a:t>
            </a:r>
          </a:p>
          <a:p>
            <a:r>
              <a:rPr lang="en-US" dirty="0">
                <a:latin typeface="Poor Richard" panose="02080502050505020702" pitchFamily="18" charset="77"/>
              </a:rPr>
              <a:t>Frozen: $5.3 billion</a:t>
            </a:r>
          </a:p>
          <a:p>
            <a:r>
              <a:rPr lang="en-US" dirty="0">
                <a:latin typeface="Poor Richard" panose="02080502050505020702" pitchFamily="18" charset="77"/>
              </a:rPr>
              <a:t>Minions: $2.5 billion</a:t>
            </a:r>
          </a:p>
          <a:p>
            <a:r>
              <a:rPr lang="en-US" dirty="0">
                <a:latin typeface="Poor Richard" panose="02080502050505020702" pitchFamily="18" charset="77"/>
              </a:rPr>
              <a:t>Toy Story: $10 billion</a:t>
            </a:r>
          </a:p>
          <a:p>
            <a:r>
              <a:rPr lang="en-US" dirty="0">
                <a:latin typeface="Poor Richard" panose="02080502050505020702" pitchFamily="18" charset="77"/>
              </a:rPr>
              <a:t>Cars: $8 billion</a:t>
            </a:r>
          </a:p>
        </p:txBody>
      </p:sp>
      <p:pic>
        <p:nvPicPr>
          <p:cNvPr id="20" name="Content Placeholder 19" descr="A stuffed owl toy on a white background&#10;&#10;Description automatically generated">
            <a:extLst>
              <a:ext uri="{FF2B5EF4-FFF2-40B4-BE49-F238E27FC236}">
                <a16:creationId xmlns:a16="http://schemas.microsoft.com/office/drawing/2014/main" id="{7A25D894-95D4-4159-65DD-BFE5F4E7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311" y="183514"/>
            <a:ext cx="1975874" cy="2884488"/>
          </a:xfrm>
          <a:prstGeom prst="rect">
            <a:avLst/>
          </a:prstGeom>
        </p:spPr>
      </p:pic>
      <p:pic>
        <p:nvPicPr>
          <p:cNvPr id="14" name="Content Placeholder 13" descr="A stuffed animal cat on a white background&#10;&#10;Description automatically generated">
            <a:extLst>
              <a:ext uri="{FF2B5EF4-FFF2-40B4-BE49-F238E27FC236}">
                <a16:creationId xmlns:a16="http://schemas.microsoft.com/office/drawing/2014/main" id="{6B751E1A-FCD8-9909-714E-A0030247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3" r="3170" b="4"/>
          <a:stretch/>
        </p:blipFill>
        <p:spPr>
          <a:xfrm>
            <a:off x="7761688" y="3068002"/>
            <a:ext cx="2860888" cy="3108960"/>
          </a:xfrm>
          <a:prstGeom prst="rect">
            <a:avLst/>
          </a:prstGeom>
        </p:spPr>
      </p:pic>
      <p:pic>
        <p:nvPicPr>
          <p:cNvPr id="17" name="Content Placeholder 16" descr="A stuffed fox toy on a white background&#10;&#10;Description automatically generated">
            <a:extLst>
              <a:ext uri="{FF2B5EF4-FFF2-40B4-BE49-F238E27FC236}">
                <a16:creationId xmlns:a16="http://schemas.microsoft.com/office/drawing/2014/main" id="{72CC46CD-4503-DE77-CC78-8890C34653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54" r="2" b="2"/>
          <a:stretch/>
        </p:blipFill>
        <p:spPr>
          <a:xfrm>
            <a:off x="9103468" y="317297"/>
            <a:ext cx="2611681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F9EE-C7EE-D3AC-C72E-F8BC407F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or Richard" panose="02080502050505020702" pitchFamily="18" charset="77"/>
              </a:rPr>
              <a:t>BRIDGET GIBSON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91DC-D695-9D64-95B5-27EE4704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Bridget Gibson was born and raised in the San Francisco Bay Area. She took her first film class in the 8</a:t>
            </a:r>
            <a:r>
              <a:rPr lang="en-US" baseline="30000" dirty="0">
                <a:latin typeface="Poor Richard" panose="02080502050505020702" pitchFamily="18" charset="77"/>
              </a:rPr>
              <a:t>th</a:t>
            </a:r>
            <a:r>
              <a:rPr lang="en-US" dirty="0">
                <a:latin typeface="Poor Richard" panose="02080502050505020702" pitchFamily="18" charset="77"/>
              </a:rPr>
              <a:t> grade and has been enamored ever since. A graduate of SFSU film school, she has worked in the unscripted and podcast fields of the entertainment industry. She made Top Ten in </a:t>
            </a:r>
            <a:r>
              <a:rPr lang="en-US" dirty="0" err="1">
                <a:latin typeface="Poor Richard" panose="02080502050505020702" pitchFamily="18" charset="77"/>
              </a:rPr>
              <a:t>Scriptapalooza</a:t>
            </a:r>
            <a:r>
              <a:rPr lang="en-US" dirty="0">
                <a:latin typeface="Poor Richard" panose="02080502050505020702" pitchFamily="18" charset="77"/>
              </a:rPr>
              <a:t> International Screenwriting Competition out of 4,400 entrants in 2013 with her script “Family Gatherings”.  Bridget wrote “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 &amp; Julie” as a love letter to her beloved cat, 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 (2003-2018), and to all the humans who have had loving heart &amp; soul connections to </a:t>
            </a:r>
            <a:r>
              <a:rPr lang="en-US" dirty="0" err="1">
                <a:latin typeface="Poor Richard" panose="02080502050505020702" pitchFamily="18" charset="77"/>
              </a:rPr>
              <a:t>furbabies</a:t>
            </a:r>
            <a:r>
              <a:rPr lang="en-US" dirty="0">
                <a:latin typeface="Poor Richard" panose="02080502050505020702" pitchFamily="18" charset="77"/>
              </a:rPr>
              <a:t> (and </a:t>
            </a:r>
            <a:r>
              <a:rPr lang="en-US" dirty="0" err="1">
                <a:latin typeface="Poor Richard" panose="02080502050505020702" pitchFamily="18" charset="77"/>
              </a:rPr>
              <a:t>featherbabies</a:t>
            </a:r>
            <a:r>
              <a:rPr lang="en-US" dirty="0">
                <a:latin typeface="Poor Richard" panose="02080502050505020702" pitchFamily="18" charset="77"/>
              </a:rPr>
              <a:t> and </a:t>
            </a:r>
            <a:r>
              <a:rPr lang="en-US" dirty="0" err="1">
                <a:latin typeface="Poor Richard" panose="02080502050505020702" pitchFamily="18" charset="77"/>
              </a:rPr>
              <a:t>finbabies</a:t>
            </a:r>
            <a:r>
              <a:rPr lang="en-US" dirty="0">
                <a:latin typeface="Poor Richard" panose="02080502050505020702" pitchFamily="18" charset="77"/>
              </a:rPr>
              <a:t>). She currently lives in Los Angeles. </a:t>
            </a:r>
          </a:p>
        </p:txBody>
      </p:sp>
    </p:spTree>
    <p:extLst>
      <p:ext uri="{BB962C8B-B14F-4D97-AF65-F5344CB8AC3E}">
        <p14:creationId xmlns:p14="http://schemas.microsoft.com/office/powerpoint/2010/main" val="155332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A266-241A-9185-C243-4AA51199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 &amp; Julie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6290-3644-DDC7-BF9A-3C1E2DEBA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Poor Richard" panose="02080502050505020702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Logline: Amid</a:t>
            </a:r>
            <a:r>
              <a:rPr lang="en-US" dirty="0">
                <a:latin typeface="Poor Richard" panose="02080502050505020702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the chaos of the </a:t>
            </a:r>
            <a:r>
              <a:rPr lang="en-US" dirty="0">
                <a:effectLst/>
                <a:latin typeface="Poor Richard" panose="02080502050505020702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Blitzkrieg of World War II, a scared but determined cat must race against time find </a:t>
            </a:r>
            <a:r>
              <a:rPr lang="en-US" dirty="0">
                <a:latin typeface="Poor Richard" panose="02080502050505020702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her beloved human </a:t>
            </a:r>
            <a:r>
              <a:rPr lang="en-US" dirty="0">
                <a:effectLst/>
                <a:latin typeface="Poor Richard" panose="02080502050505020702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before they’re torn apart forever. </a:t>
            </a: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IT’S HOMEWARD BOUND MEETS WINNIE THE POOH…..SET IN WORLD WAR II. </a:t>
            </a:r>
          </a:p>
        </p:txBody>
      </p:sp>
    </p:spTree>
    <p:extLst>
      <p:ext uri="{BB962C8B-B14F-4D97-AF65-F5344CB8AC3E}">
        <p14:creationId xmlns:p14="http://schemas.microsoft.com/office/powerpoint/2010/main" val="54574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9480-B316-2BD8-61E2-89F4446B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or Richard" panose="02080502050505020702" pitchFamily="18" charset="77"/>
              </a:rPr>
              <a:t>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DE73-7153-0F7E-98F8-117D2514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During the Blitzkrieg of WWII, Nurse Julie Ward keeps her beloved scaredy cat,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close with her, even taking her to the hospital. While Julie works,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snuggles patients in the Recovery Room. After staying late one night, the duo is caught in a bombing. Julie is knocked unconscious and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is accidentally carried out of London on the roof of an ambulance. Hopelessly lost in the countryside,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befriends a kindly Owl (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Owleanor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and a devilish Fox (Phoebe) who agree to help her get back to London. The trio combine powers to combat the dangers of the countryside including a vengeful farmer and his dog. Julie, wounded and in the hospital, is heartbroken to learn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was lost in the city during the bombing. She sneaks her way past hospital personnel to scour the city for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 In the countryside, the stakes are raised for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when the vengeful farmer finally catches up to the trio. Will Julie and </a:t>
            </a:r>
            <a:r>
              <a:rPr lang="en-US" sz="2400" kern="0" dirty="0" err="1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Cyd</a:t>
            </a:r>
            <a:r>
              <a:rPr lang="en-US" sz="2400" kern="0" dirty="0">
                <a:effectLst/>
                <a:latin typeface="Poor Richard" panose="02080502050505020702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find each other before they are separated forever?</a:t>
            </a:r>
            <a:endParaRPr lang="en-US" sz="2400" kern="100" dirty="0">
              <a:effectLst/>
              <a:latin typeface="Poor Richard" panose="02080502050505020702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201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EBED4-07EE-35C4-276F-E2B37B00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 dirty="0" err="1">
                <a:latin typeface="Poor Richard" panose="02080502050505020702" pitchFamily="18" charset="77"/>
              </a:rPr>
              <a:t>Cyd</a:t>
            </a:r>
            <a:r>
              <a:rPr lang="en-US" sz="7200" dirty="0">
                <a:latin typeface="Poor Richard" panose="02080502050505020702" pitchFamily="18" charset="77"/>
              </a:rPr>
              <a:t> Ward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D9E87"/>
          </a:solidFill>
          <a:ln w="38100" cap="rnd">
            <a:solidFill>
              <a:srgbClr val="FD9E8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E8DCDADB-9317-C513-A1BD-66AFC35E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Born on a snowy morning in a garden, </a:t>
            </a:r>
            <a:r>
              <a:rPr lang="en-US" dirty="0" err="1">
                <a:latin typeface="Poor Richard" panose="02080502050505020702" pitchFamily="18" charset="77"/>
                <a:cs typeface="Times New Roman" panose="02020603050405020304" pitchFamily="18" charset="0"/>
              </a:rPr>
              <a:t>Cyd</a:t>
            </a: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 was taken to a pet shop in London at just a few weeks old. It was here that she first saw and was adopted by Nurse Julie Ward. Eating salmon and snuggling with Julie are </a:t>
            </a:r>
            <a:r>
              <a:rPr lang="en-US" dirty="0" err="1">
                <a:latin typeface="Poor Richard" panose="02080502050505020702" pitchFamily="18" charset="77"/>
                <a:cs typeface="Times New Roman" panose="02020603050405020304" pitchFamily="18" charset="0"/>
              </a:rPr>
              <a:t>Cyd’s</a:t>
            </a: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 favorite activities. </a:t>
            </a:r>
            <a:r>
              <a:rPr lang="en-US" dirty="0" err="1">
                <a:latin typeface="Poor Richard" panose="02080502050505020702" pitchFamily="18" charset="77"/>
                <a:cs typeface="Times New Roman" panose="02020603050405020304" pitchFamily="18" charset="0"/>
              </a:rPr>
              <a:t>Cyd</a:t>
            </a: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 is a stereotypical “scaredy-cat” but braves venturing out as long as she is with Julie. Being separated from Julie turns </a:t>
            </a:r>
            <a:r>
              <a:rPr lang="en-US" dirty="0" err="1">
                <a:latin typeface="Poor Richard" panose="02080502050505020702" pitchFamily="18" charset="77"/>
                <a:cs typeface="Times New Roman" panose="02020603050405020304" pitchFamily="18" charset="0"/>
              </a:rPr>
              <a:t>Cyd’s</a:t>
            </a: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 whole world upside down and knowing Julie is hurt is more than </a:t>
            </a:r>
            <a:r>
              <a:rPr lang="en-US" dirty="0" err="1">
                <a:latin typeface="Poor Richard" panose="02080502050505020702" pitchFamily="18" charset="77"/>
                <a:cs typeface="Times New Roman" panose="02020603050405020304" pitchFamily="18" charset="0"/>
              </a:rPr>
              <a:t>Cyd</a:t>
            </a: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 can take.  </a:t>
            </a: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  <a:cs typeface="Times New Roman" panose="02020603050405020304" pitchFamily="18" charset="0"/>
              </a:rPr>
              <a:t>Possible voices: Jessica Chastain, Emma Watson, Saoirse Ronan</a:t>
            </a:r>
          </a:p>
        </p:txBody>
      </p:sp>
      <p:pic>
        <p:nvPicPr>
          <p:cNvPr id="30" name="Content Placeholder 29" descr="A cat with wide eyes&#10;&#10;Description automatically generated">
            <a:extLst>
              <a:ext uri="{FF2B5EF4-FFF2-40B4-BE49-F238E27FC236}">
                <a16:creationId xmlns:a16="http://schemas.microsoft.com/office/drawing/2014/main" id="{0337DBE1-08ED-963C-0EF5-BC760576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67" r="12082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59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B8414-3138-1719-369B-17500DDF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Poor Richard" panose="02080502050505020702" pitchFamily="18" charset="77"/>
              </a:rPr>
              <a:t>Julie Ward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634F"/>
          </a:solidFill>
          <a:ln w="38100" cap="rnd">
            <a:solidFill>
              <a:srgbClr val="B5634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5C8B3F-89BB-EF9E-EA94-28037ED0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Emigrating from Jamaica to the U.K. was not the adventure Nurse Julie Ward thought it would be. London was cold and lonely. And a World War broke out. But finding that kitten in a pet shop changed everything. In 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, Julie found the companionship she missed and the best friend she’s ever had. Taking 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 everywhere was not only for safety during a war but also helped Julie come out of her shell in a foreign land. She had always promised nothing would happen to 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 and she will do anything to fulfill that promise. </a:t>
            </a: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Possible voices: Cush Jumbo, Naomie Harris, Thandie Newton</a:t>
            </a:r>
          </a:p>
        </p:txBody>
      </p:sp>
      <p:pic>
        <p:nvPicPr>
          <p:cNvPr id="5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60F9B9C1-59F8-BD4E-FB6B-D482CBA39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56" r="28406"/>
          <a:stretch/>
        </p:blipFill>
        <p:spPr>
          <a:xfrm>
            <a:off x="8174736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37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37143-EFF4-CBEF-2656-05BF93DE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Poor Richard" panose="02080502050505020702" pitchFamily="18" charset="77"/>
              </a:rPr>
              <a:t>Mabel Mackintosh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1AE6A"/>
          </a:solidFill>
          <a:ln w="38100" cap="rnd">
            <a:solidFill>
              <a:srgbClr val="B1AE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8810B5-AA9F-2C70-5EFC-1A57371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This World War isn’t Nurse Mabel Mackintosh’s first rodeo. When it comes to war and nursing, Mabel has seen it all and done it all. Mabel loves three things: her nurses (including </a:t>
            </a:r>
            <a:r>
              <a:rPr lang="en-US" dirty="0" err="1">
                <a:latin typeface="Poor Richard" panose="02080502050505020702" pitchFamily="18" charset="77"/>
              </a:rPr>
              <a:t>Cyd</a:t>
            </a:r>
            <a:r>
              <a:rPr lang="en-US" dirty="0">
                <a:latin typeface="Poor Richard" panose="02080502050505020702" pitchFamily="18" charset="77"/>
              </a:rPr>
              <a:t>), Scotland and golf. For her nurses, Mabel is the epitome of “ride or die”. </a:t>
            </a: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Possible voices: </a:t>
            </a:r>
            <a:r>
              <a:rPr lang="en-US" dirty="0" err="1">
                <a:latin typeface="Poor Richard" panose="02080502050505020702" pitchFamily="18" charset="77"/>
              </a:rPr>
              <a:t>Fionnula</a:t>
            </a:r>
            <a:r>
              <a:rPr lang="en-US" dirty="0">
                <a:latin typeface="Poor Richard" panose="02080502050505020702" pitchFamily="18" charset="77"/>
              </a:rPr>
              <a:t> Flanagan, Emma Thompson, Miriam </a:t>
            </a:r>
            <a:r>
              <a:rPr lang="en-US" dirty="0" err="1">
                <a:latin typeface="Poor Richard" panose="02080502050505020702" pitchFamily="18" charset="77"/>
              </a:rPr>
              <a:t>Margolyes</a:t>
            </a:r>
            <a:endParaRPr lang="en-US" dirty="0">
              <a:latin typeface="Poor Richard" panose="02080502050505020702" pitchFamily="18" charset="77"/>
            </a:endParaRPr>
          </a:p>
        </p:txBody>
      </p:sp>
      <p:pic>
        <p:nvPicPr>
          <p:cNvPr id="5" name="Content Placeholder 4" descr="A person with white hair&#10;&#10;Description automatically generated">
            <a:extLst>
              <a:ext uri="{FF2B5EF4-FFF2-40B4-BE49-F238E27FC236}">
                <a16:creationId xmlns:a16="http://schemas.microsoft.com/office/drawing/2014/main" id="{C5740068-259C-8F5B-EA44-389AFB1E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13" r="5079" b="1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623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A903D-CC11-B067-FBFA-8DF92AD9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 dirty="0" err="1">
                <a:latin typeface="Poor Richard" panose="02080502050505020702" pitchFamily="18" charset="77"/>
              </a:rPr>
              <a:t>Owleanor</a:t>
            </a:r>
            <a:endParaRPr lang="en-US" sz="7200" dirty="0">
              <a:latin typeface="Poor Richard" panose="02080502050505020702" pitchFamily="18" charset="77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7F70"/>
          </a:solidFill>
          <a:ln w="38100" cap="rnd">
            <a:solidFill>
              <a:srgbClr val="BA7F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095F8F2-E1C4-2C37-B80C-B9DD73B67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Poor Richard" panose="02080502050505020702" pitchFamily="18" charset="77"/>
              </a:rPr>
              <a:t>Owleanor</a:t>
            </a:r>
            <a:r>
              <a:rPr lang="en-US" dirty="0">
                <a:latin typeface="Poor Richard" panose="02080502050505020702" pitchFamily="18" charset="77"/>
              </a:rPr>
              <a:t> the Barn Owl is a dichotomy:  graceful, elegant and kind-hearted while also more than willing to attack, eviscerate and maim to keep her friends safe. With her ability to fly away, she could be miles away from danger in a matter of minutes. But leaving would mean abandoning her best friend, Phoebe, and she would rather die than do that. </a:t>
            </a: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Possible voices:  Sophie </a:t>
            </a:r>
            <a:r>
              <a:rPr lang="en-US" dirty="0" err="1">
                <a:latin typeface="Poor Richard" panose="02080502050505020702" pitchFamily="18" charset="77"/>
              </a:rPr>
              <a:t>Okonedo</a:t>
            </a:r>
            <a:r>
              <a:rPr lang="en-US" dirty="0">
                <a:latin typeface="Poor Richard" panose="02080502050505020702" pitchFamily="18" charset="77"/>
              </a:rPr>
              <a:t>, Emma Thompson, Kate Winslet</a:t>
            </a:r>
          </a:p>
        </p:txBody>
      </p:sp>
      <p:pic>
        <p:nvPicPr>
          <p:cNvPr id="9" name="Content Placeholder 8" descr="A white and brown owl&#10;&#10;Description automatically generated">
            <a:extLst>
              <a:ext uri="{FF2B5EF4-FFF2-40B4-BE49-F238E27FC236}">
                <a16:creationId xmlns:a16="http://schemas.microsoft.com/office/drawing/2014/main" id="{E627F096-6CA2-2CD1-C4EF-FE8A4A829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534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923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FB9B2-DCA2-C96C-0E3E-05FD735B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Poor Richard" panose="02080502050505020702" pitchFamily="18" charset="77"/>
              </a:rPr>
              <a:t>Phoebe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7883B"/>
          </a:solidFill>
          <a:ln w="38100" cap="rnd">
            <a:solidFill>
              <a:srgbClr val="B788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AE1ED-E94D-D3D4-8EA0-B7C00FEA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Phoebe the Fox is devilish, a bit messy and always up for an adventure. She’s a country girl who knows every brook, field and grove in the county. Days are spent hunting rodents with </a:t>
            </a:r>
            <a:r>
              <a:rPr lang="en-US" dirty="0" err="1">
                <a:latin typeface="Poor Richard" panose="02080502050505020702" pitchFamily="18" charset="77"/>
              </a:rPr>
              <a:t>Owleanor</a:t>
            </a:r>
            <a:r>
              <a:rPr lang="en-US" dirty="0">
                <a:latin typeface="Poor Richard" panose="02080502050505020702" pitchFamily="18" charset="77"/>
              </a:rPr>
              <a:t> and life is pretty good. As long as she can keep </a:t>
            </a:r>
            <a:r>
              <a:rPr lang="en-US" dirty="0" err="1">
                <a:latin typeface="Poor Richard" panose="02080502050505020702" pitchFamily="18" charset="77"/>
              </a:rPr>
              <a:t>Owleanor</a:t>
            </a:r>
            <a:r>
              <a:rPr lang="en-US" dirty="0">
                <a:latin typeface="Poor Richard" panose="02080502050505020702" pitchFamily="18" charset="77"/>
              </a:rPr>
              <a:t> safe from Old Man </a:t>
            </a:r>
            <a:r>
              <a:rPr lang="en-US" dirty="0" err="1">
                <a:latin typeface="Poor Richard" panose="02080502050505020702" pitchFamily="18" charset="77"/>
              </a:rPr>
              <a:t>Wetherby</a:t>
            </a:r>
            <a:r>
              <a:rPr lang="en-US" dirty="0">
                <a:latin typeface="Poor Richard" panose="02080502050505020702" pitchFamily="18" charset="77"/>
              </a:rPr>
              <a:t> and that Dog, both of whom are set on killing </a:t>
            </a:r>
            <a:r>
              <a:rPr lang="en-US" dirty="0" err="1">
                <a:latin typeface="Poor Richard" panose="02080502050505020702" pitchFamily="18" charset="77"/>
              </a:rPr>
              <a:t>Owleanor</a:t>
            </a:r>
            <a:r>
              <a:rPr lang="en-US" dirty="0">
                <a:latin typeface="Poor Richard" panose="02080502050505020702" pitchFamily="18" charset="77"/>
              </a:rPr>
              <a:t>.</a:t>
            </a:r>
          </a:p>
          <a:p>
            <a:pPr marL="0" indent="0">
              <a:buNone/>
            </a:pPr>
            <a:endParaRPr lang="en-US" dirty="0">
              <a:latin typeface="Poor Richard" panose="02080502050505020702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Possible voices: Nicole Kidman, Emily Blunt, Thandie Newton</a:t>
            </a:r>
          </a:p>
        </p:txBody>
      </p:sp>
      <p:pic>
        <p:nvPicPr>
          <p:cNvPr id="5" name="Content Placeholder 4" descr="A fox sitting in grass&#10;&#10;Description automatically generated">
            <a:extLst>
              <a:ext uri="{FF2B5EF4-FFF2-40B4-BE49-F238E27FC236}">
                <a16:creationId xmlns:a16="http://schemas.microsoft.com/office/drawing/2014/main" id="{8EF255A5-4978-397F-46B9-3E639F86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0" r="8365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10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1FAAA-F608-6FF4-6D79-CAE25A46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Poor Richard" panose="02080502050505020702" pitchFamily="18" charset="77"/>
              </a:rPr>
              <a:t>Agnes &amp; Elsie</a:t>
            </a:r>
          </a:p>
        </p:txBody>
      </p:sp>
      <p:sp>
        <p:nvSpPr>
          <p:cNvPr id="42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0E84E"/>
          </a:solidFill>
          <a:ln w="38100" cap="rnd">
            <a:solidFill>
              <a:srgbClr val="F0E8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23B7093-A81B-D485-DDC3-732587F2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Agnes is happy to serve her country during a time of war but being able to race through the deserted streets of London at breakneck speed is the biggest bonus possible for this speed addict. Pedal to the metal!</a:t>
            </a:r>
          </a:p>
          <a:p>
            <a:pPr marL="0" indent="0">
              <a:buNone/>
            </a:pPr>
            <a:r>
              <a:rPr lang="en-US" dirty="0">
                <a:latin typeface="Poor Richard" panose="02080502050505020702" pitchFamily="18" charset="77"/>
              </a:rPr>
              <a:t>Elsie understands animals. And prefers them to humans. But her country needs her so she volunteered to help the humans…but is really hoping to get back to the animals.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6399663-2DD7-E780-6FE7-BAA7D596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23889"/>
          <a:stretch/>
        </p:blipFill>
        <p:spPr>
          <a:xfrm>
            <a:off x="8174736" y="-5"/>
            <a:ext cx="4017265" cy="3617981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Content Placeholder 4" descr="A person with long blonde hair&#10;&#10;Description automatically generated">
            <a:extLst>
              <a:ext uri="{FF2B5EF4-FFF2-40B4-BE49-F238E27FC236}">
                <a16:creationId xmlns:a16="http://schemas.microsoft.com/office/drawing/2014/main" id="{E6D964A8-547F-BC08-80B5-104F497F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660" b="38410"/>
          <a:stretch/>
        </p:blipFill>
        <p:spPr>
          <a:xfrm>
            <a:off x="7924800" y="3617976"/>
            <a:ext cx="4267201" cy="324003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166263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{AE3B2012-731D-BE4B-B795-D404D5C8DF72}tf10001122</Template>
  <TotalTime>160379</TotalTime>
  <Words>1327</Words>
  <Application>Microsoft Macintosh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Poor Richard</vt:lpstr>
      <vt:lpstr>The Hand Bold</vt:lpstr>
      <vt:lpstr>The Serif Hand Black</vt:lpstr>
      <vt:lpstr>SketchyVTI</vt:lpstr>
      <vt:lpstr>CYD &amp; JULIE</vt:lpstr>
      <vt:lpstr>Cyd &amp; Julie</vt:lpstr>
      <vt:lpstr>SYNOPSIS</vt:lpstr>
      <vt:lpstr>Cyd Ward</vt:lpstr>
      <vt:lpstr>Julie Ward</vt:lpstr>
      <vt:lpstr>Mabel Mackintosh</vt:lpstr>
      <vt:lpstr>Owleanor</vt:lpstr>
      <vt:lpstr>Phoebe</vt:lpstr>
      <vt:lpstr>Agnes &amp; Elsie</vt:lpstr>
      <vt:lpstr>Old Man Wetherby &amp; Dog</vt:lpstr>
      <vt:lpstr>LONDON DURING THE BLITZ</vt:lpstr>
      <vt:lpstr>ENGLISH COUNTRYSIDE</vt:lpstr>
      <vt:lpstr>THEMES</vt:lpstr>
      <vt:lpstr>AUDIENCE</vt:lpstr>
      <vt:lpstr>Market Potential</vt:lpstr>
      <vt:lpstr>MERCHANDISING POTENTIAL</vt:lpstr>
      <vt:lpstr>BRIDGET GIBSON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CYD &amp; JULIE</dc:title>
  <dc:creator>Bridget Gibson</dc:creator>
  <cp:lastModifiedBy>Bridget Gibson</cp:lastModifiedBy>
  <cp:revision>27</cp:revision>
  <dcterms:created xsi:type="dcterms:W3CDTF">2024-12-17T00:42:06Z</dcterms:created>
  <dcterms:modified xsi:type="dcterms:W3CDTF">2025-07-28T21:39:20Z</dcterms:modified>
</cp:coreProperties>
</file>